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7" r:id="rId14"/>
    <p:sldId id="270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002" autoAdjust="0"/>
  </p:normalViewPr>
  <p:slideViewPr>
    <p:cSldViewPr>
      <p:cViewPr varScale="1">
        <p:scale>
          <a:sx n="83" d="100"/>
          <a:sy n="83" d="100"/>
        </p:scale>
        <p:origin x="-1426" y="-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/>
          <p:cNvGrpSpPr/>
          <p:nvPr/>
        </p:nvGrpSpPr>
        <p:grpSpPr>
          <a:xfrm>
            <a:off x="0" y="-30477"/>
            <a:ext cx="9067800" cy="6889273"/>
            <a:chOff x="0" y="-30477"/>
            <a:chExt cx="9067800" cy="6889273"/>
          </a:xfrm>
        </p:grpSpPr>
        <p:cxnSp>
          <p:nvCxnSpPr>
            <p:cNvPr id="110" name="Straight Connector 109"/>
            <p:cNvCxnSpPr/>
            <p:nvPr/>
          </p:nvCxnSpPr>
          <p:spPr>
            <a:xfrm rot="16200000" flipH="1">
              <a:off x="-1447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rot="16200000" flipH="1">
              <a:off x="-1638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rot="5400000">
              <a:off x="-1485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rot="5400000">
              <a:off x="-32385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rot="16200000" flipH="1">
              <a:off x="-33147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rot="16200000" flipH="1">
              <a:off x="-1371600" y="2971800"/>
              <a:ext cx="6858000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 rot="16200000" flipH="1">
              <a:off x="-2819400" y="3200400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5400000">
              <a:off x="-2705099" y="3238500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 flipH="1">
              <a:off x="-21336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 flipH="1">
              <a:off x="-31242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 flipH="1">
              <a:off x="-1828799" y="3352799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rot="16200000" flipH="1">
              <a:off x="-28194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rot="16200000" flipH="1">
              <a:off x="-2438400" y="3124200"/>
              <a:ext cx="6858000" cy="609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rot="5400000">
              <a:off x="-173164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rot="5400000">
              <a:off x="-1142048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rot="5400000">
              <a:off x="-9144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rot="5400000">
              <a:off x="-185547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rot="16200000" flipH="1">
              <a:off x="-26431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rot="16200000" flipH="1">
              <a:off x="-1954530" y="3326130"/>
              <a:ext cx="6858000" cy="20574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rot="16200000" flipH="1">
              <a:off x="-2362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rot="16200000" flipH="1">
              <a:off x="-21336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rot="16200000" flipH="1">
              <a:off x="1066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 flipH="1">
              <a:off x="876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5400000">
              <a:off x="1028700" y="3238500"/>
              <a:ext cx="6858000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5400000">
              <a:off x="-7239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 flipH="1">
              <a:off x="-8001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rot="5400000">
              <a:off x="-152400" y="3429000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 rot="16200000" flipH="1">
              <a:off x="-304800" y="3200400"/>
              <a:ext cx="6858000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/>
          </p:nvCxnSpPr>
          <p:spPr>
            <a:xfrm rot="5400000">
              <a:off x="-190499" y="3238500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/>
          </p:nvCxnSpPr>
          <p:spPr>
            <a:xfrm rot="16200000" flipH="1">
              <a:off x="3810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/>
          </p:nvCxnSpPr>
          <p:spPr>
            <a:xfrm rot="16200000" flipH="1">
              <a:off x="-6096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/>
          </p:nvCxnSpPr>
          <p:spPr>
            <a:xfrm rot="16200000" flipH="1">
              <a:off x="685801" y="3352799"/>
              <a:ext cx="6858000" cy="152401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/>
          </p:nvCxnSpPr>
          <p:spPr>
            <a:xfrm rot="16200000" flipH="1">
              <a:off x="-304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 rot="5400000">
              <a:off x="-10287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/>
          </p:nvCxnSpPr>
          <p:spPr>
            <a:xfrm rot="5400000">
              <a:off x="78295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/>
          </p:nvCxnSpPr>
          <p:spPr>
            <a:xfrm rot="5400000">
              <a:off x="1372552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/>
          </p:nvCxnSpPr>
          <p:spPr>
            <a:xfrm rot="5400000">
              <a:off x="1600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/>
          </p:nvCxnSpPr>
          <p:spPr>
            <a:xfrm rot="5400000">
              <a:off x="65913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/>
          </p:nvCxnSpPr>
          <p:spPr>
            <a:xfrm rot="16200000" flipH="1">
              <a:off x="-1285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/>
          </p:nvCxnSpPr>
          <p:spPr>
            <a:xfrm rot="16200000" flipH="1">
              <a:off x="560070" y="3326130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/>
          </p:nvCxnSpPr>
          <p:spPr>
            <a:xfrm rot="16200000" flipH="1">
              <a:off x="1524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/>
          </p:nvCxnSpPr>
          <p:spPr>
            <a:xfrm rot="16200000" flipH="1">
              <a:off x="3810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 rot="16200000" flipH="1">
              <a:off x="2743200" y="3352801"/>
              <a:ext cx="6858000" cy="1524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 rot="16200000" flipH="1">
              <a:off x="2095501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 rot="5400000">
              <a:off x="2705100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/>
          </p:nvCxnSpPr>
          <p:spPr>
            <a:xfrm rot="5400000">
              <a:off x="1828801" y="3276600"/>
              <a:ext cx="6857999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/>
          </p:nvCxnSpPr>
          <p:spPr>
            <a:xfrm rot="16200000" flipH="1">
              <a:off x="1066800" y="3200402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/>
          </p:nvCxnSpPr>
          <p:spPr>
            <a:xfrm rot="16200000" flipH="1">
              <a:off x="2362201" y="3352800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/>
          </p:nvCxnSpPr>
          <p:spPr>
            <a:xfrm rot="5400000">
              <a:off x="2646045" y="2722246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/>
          </p:nvCxnSpPr>
          <p:spPr>
            <a:xfrm rot="5400000">
              <a:off x="3048952" y="3277553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/>
          </p:nvCxnSpPr>
          <p:spPr>
            <a:xfrm rot="5400000">
              <a:off x="2895600" y="3276601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/>
          </p:nvCxnSpPr>
          <p:spPr>
            <a:xfrm rot="5400000">
              <a:off x="2388870" y="3227071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/>
          </p:nvCxnSpPr>
          <p:spPr>
            <a:xfrm rot="16200000" flipH="1">
              <a:off x="22364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/>
          </p:nvCxnSpPr>
          <p:spPr>
            <a:xfrm rot="16200000" flipH="1">
              <a:off x="17526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/>
          </p:nvCxnSpPr>
          <p:spPr>
            <a:xfrm rot="16200000" flipH="1">
              <a:off x="19812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/>
          </p:nvCxnSpPr>
          <p:spPr>
            <a:xfrm rot="5400000">
              <a:off x="3467100" y="3314701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/>
          </p:nvCxnSpPr>
          <p:spPr>
            <a:xfrm rot="16200000" flipH="1">
              <a:off x="3467099" y="3314701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 rot="5400000">
              <a:off x="4038600" y="3429001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 rot="16200000" flipH="1">
              <a:off x="3886200" y="3200401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 rot="5400000">
              <a:off x="4000501" y="3238501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 rot="16200000" flipH="1">
              <a:off x="4572000" y="3200401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 rot="16200000" flipH="1">
              <a:off x="3733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rot="5400000">
              <a:off x="36195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 rot="16200000" flipH="1">
              <a:off x="4214813" y="3252788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/>
          </p:nvCxnSpPr>
          <p:spPr>
            <a:xfrm rot="16200000" flipH="1">
              <a:off x="47510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 flipH="1">
              <a:off x="43434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 flipH="1">
              <a:off x="4572000" y="3352801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/>
          </p:nvCxnSpPr>
          <p:spPr>
            <a:xfrm rot="16200000" flipH="1">
              <a:off x="5257800" y="3352802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/>
          </p:nvCxnSpPr>
          <p:spPr>
            <a:xfrm rot="16200000" flipH="1">
              <a:off x="5067300" y="3238502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/>
          </p:nvCxnSpPr>
          <p:spPr>
            <a:xfrm rot="5400000">
              <a:off x="5219700" y="3238502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/>
          </p:nvCxnSpPr>
          <p:spPr>
            <a:xfrm rot="16200000" flipH="1">
              <a:off x="4876801" y="3352801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/>
          </p:nvCxnSpPr>
          <p:spPr>
            <a:xfrm rot="5400000">
              <a:off x="5527994" y="3318196"/>
              <a:ext cx="6888479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rot="5400000">
              <a:off x="4850130" y="3227072"/>
              <a:ext cx="6858000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/>
          </p:nvCxnSpPr>
          <p:spPr>
            <a:xfrm rot="16200000" flipH="1">
              <a:off x="4751070" y="3326132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/>
          </p:nvCxnSpPr>
          <p:spPr>
            <a:xfrm rot="5400000">
              <a:off x="5562599" y="3429001"/>
              <a:ext cx="685800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rot="5400000">
              <a:off x="2552700" y="3390900"/>
              <a:ext cx="6858000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/>
          </p:nvCxnSpPr>
          <p:spPr>
            <a:xfrm rot="16200000" flipH="1">
              <a:off x="3048000" y="3352800"/>
              <a:ext cx="6858000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/>
          </p:nvCxnSpPr>
          <p:spPr>
            <a:xfrm rot="16200000" flipH="1">
              <a:off x="3238500" y="3238500"/>
              <a:ext cx="6858000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/>
          </p:nvCxnSpPr>
          <p:spPr>
            <a:xfrm rot="5400000">
              <a:off x="2133600" y="3276600"/>
              <a:ext cx="6858000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rot="16200000" flipH="1">
              <a:off x="3148013" y="3252789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/>
          </p:nvCxnSpPr>
          <p:spPr>
            <a:xfrm rot="5400000">
              <a:off x="3771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/>
          </p:nvCxnSpPr>
          <p:spPr>
            <a:xfrm rot="5400000">
              <a:off x="4229100" y="2933700"/>
              <a:ext cx="6858000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/>
          </p:nvCxnSpPr>
          <p:spPr>
            <a:xfrm rot="16200000" flipH="1">
              <a:off x="1371600" y="3200403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13" name="Rectangle 112"/>
          <p:cNvSpPr/>
          <p:nvPr/>
        </p:nvSpPr>
        <p:spPr>
          <a:xfrm>
            <a:off x="0" y="1905000"/>
            <a:ext cx="4953000" cy="3124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0" y="2057400"/>
            <a:ext cx="4801394" cy="2820988"/>
            <a:chOff x="0" y="2057400"/>
            <a:chExt cx="4801394" cy="2820988"/>
          </a:xfrm>
        </p:grpSpPr>
        <p:cxnSp>
          <p:nvCxnSpPr>
            <p:cNvPr id="117" name="Straight Connector 116"/>
            <p:cNvCxnSpPr/>
            <p:nvPr/>
          </p:nvCxnSpPr>
          <p:spPr>
            <a:xfrm>
              <a:off x="0" y="20574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0" y="48768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5400000">
              <a:off x="3391694" y="3467100"/>
              <a:ext cx="2818606" cy="794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130425"/>
            <a:ext cx="4419600" cy="1600327"/>
          </a:xfrm>
        </p:spPr>
        <p:txBody>
          <a:bodyPr anchor="b">
            <a:normAutofit/>
          </a:bodyPr>
          <a:lstStyle>
            <a:lvl1pPr algn="l">
              <a:defRPr sz="3600" b="1" cap="none" spc="40" baseline="0">
                <a:ln w="13335" cmpd="sng">
                  <a:solidFill>
                    <a:schemeClr val="accent1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733800"/>
            <a:ext cx="4419600" cy="10668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2"/>
          <p:cNvGrpSpPr/>
          <p:nvPr/>
        </p:nvGrpSpPr>
        <p:grpSpPr>
          <a:xfrm>
            <a:off x="1" y="-30478"/>
            <a:ext cx="9067799" cy="4846320"/>
            <a:chOff x="1" y="-30477"/>
            <a:chExt cx="9067799" cy="4526277"/>
          </a:xfrm>
        </p:grpSpPr>
        <p:cxnSp>
          <p:nvCxnSpPr>
            <p:cNvPr id="8" name="Straight Connector 7"/>
            <p:cNvCxnSpPr/>
            <p:nvPr/>
          </p:nvCxnSpPr>
          <p:spPr>
            <a:xfrm rot="16200000" flipH="1">
              <a:off x="-2716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-4621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>
              <a:off x="-3097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-206236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H="1">
              <a:off x="-213856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-195465" y="1785212"/>
              <a:ext cx="4505731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6200000" flipH="1">
              <a:off x="-164326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-1528964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-95746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6200000" flipH="1">
              <a:off x="-194806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6200000" flipH="1">
              <a:off x="-652664" y="2166211"/>
              <a:ext cx="4505731" cy="152401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16200000" flipH="1">
              <a:off x="-16432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H="1">
              <a:off x="-1790700" y="2019300"/>
              <a:ext cx="4495800" cy="4572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>
              <a:off x="-55551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>
              <a:off x="340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5400000">
              <a:off x="26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-67933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6200000" flipH="1">
              <a:off x="-1467052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-77839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1860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6200000" flipH="1">
              <a:off x="-9574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16200000" flipH="1">
              <a:off x="22429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16200000" flipH="1">
              <a:off x="20524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>
              <a:off x="2204835" y="2051912"/>
              <a:ext cx="4505731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5400000">
              <a:off x="452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rot="16200000" flipH="1">
              <a:off x="37603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>
              <a:off x="1023735" y="2242139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16200000" flipH="1">
              <a:off x="871335" y="2013812"/>
              <a:ext cx="4505731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rot="5400000">
              <a:off x="985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155713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rot="16200000" flipH="1">
              <a:off x="5665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6200000" flipH="1">
              <a:off x="1861936" y="2166211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16200000" flipH="1">
              <a:off x="8713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rot="5400000">
              <a:off x="1474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>
              <a:off x="195909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25486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rot="5400000">
              <a:off x="27763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5400000">
              <a:off x="183526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16200000" flipH="1">
              <a:off x="1047548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rot="16200000" flipH="1">
              <a:off x="1736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6200000" flipH="1">
              <a:off x="1328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rot="16200000" flipH="1">
              <a:off x="1557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16200000" flipH="1">
              <a:off x="39193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rot="16200000" flipH="1">
              <a:off x="3271636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rot="5400000">
              <a:off x="38812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5400000">
              <a:off x="3004936" y="2090012"/>
              <a:ext cx="4505730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rot="16200000" flipH="1">
              <a:off x="22429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35383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382218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4225087" y="2090965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5400000">
              <a:off x="407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rot="5400000">
              <a:off x="356500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16200000" flipH="1">
              <a:off x="34126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rot="16200000" flipH="1">
              <a:off x="29287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16200000" flipH="1">
              <a:off x="3081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4643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rot="16200000" flipH="1">
              <a:off x="4643234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>
              <a:off x="5214735" y="2242140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16200000" flipH="1">
              <a:off x="506233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rot="5400000">
              <a:off x="5176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rot="16200000" flipH="1">
              <a:off x="57481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16200000" flipH="1">
              <a:off x="49099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>
              <a:off x="47956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16200000" flipH="1">
              <a:off x="53909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6200000" flipH="1">
              <a:off x="5927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16200000" flipH="1">
              <a:off x="5519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rot="16200000" flipH="1">
              <a:off x="5748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16200000" flipH="1">
              <a:off x="6433935" y="2166213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6200000" flipH="1">
              <a:off x="62434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rot="5400000">
              <a:off x="63958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rot="16200000" flipH="1">
              <a:off x="60529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>
              <a:off x="6709356" y="2136834"/>
              <a:ext cx="4525755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6026265" y="2040483"/>
              <a:ext cx="4505731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16200000" flipH="1">
              <a:off x="5927205" y="2139543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5400000">
              <a:off x="6738734" y="2242140"/>
              <a:ext cx="450573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5400000">
              <a:off x="3728835" y="2204312"/>
              <a:ext cx="4505731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16200000" flipH="1">
              <a:off x="4224135" y="2166212"/>
              <a:ext cx="4505731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16200000" flipH="1">
              <a:off x="4414635" y="2051912"/>
              <a:ext cx="4505731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rot="5400000">
              <a:off x="3309735" y="2090012"/>
              <a:ext cx="4505731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rot="16200000" flipH="1">
              <a:off x="43241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49480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rot="5400000">
              <a:off x="5405235" y="1747112"/>
              <a:ext cx="4505731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16200000" flipH="1">
              <a:off x="2547735" y="2013814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ctangle 93"/>
          <p:cNvSpPr/>
          <p:nvPr/>
        </p:nvSpPr>
        <p:spPr>
          <a:xfrm>
            <a:off x="0" y="4311168"/>
            <a:ext cx="9144000" cy="1905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96" name="Straight Connector 95"/>
          <p:cNvCxnSpPr/>
          <p:nvPr/>
        </p:nvCxnSpPr>
        <p:spPr>
          <a:xfrm>
            <a:off x="0" y="4387368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0" y="6138380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621364"/>
            <a:ext cx="8305800" cy="414649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5" name="Title 94"/>
          <p:cNvSpPr>
            <a:spLocks noGrp="1"/>
          </p:cNvSpPr>
          <p:nvPr>
            <p:ph type="title"/>
          </p:nvPr>
        </p:nvSpPr>
        <p:spPr>
          <a:xfrm>
            <a:off x="457200" y="4463568"/>
            <a:ext cx="8305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91" name="Footer Placeholder 9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2" name="Slide Number Placeholder 9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273050"/>
            <a:ext cx="5486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7" name="Rectangle 36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901952"/>
            <a:ext cx="2377440" cy="137160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tabLst>
                <a:tab pos="3830638" algn="l"/>
              </a:tabLst>
              <a:defRPr lang="en-US" sz="2600" b="1" kern="1200" cap="none" spc="20" baseline="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3552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381000"/>
            <a:ext cx="5562600" cy="5638800"/>
          </a:xfrm>
          <a:solidFill>
            <a:schemeClr val="bg2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3" name="Rectangle 32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1905000"/>
            <a:ext cx="2377440" cy="1371600"/>
          </a:xfrm>
        </p:spPr>
        <p:txBody>
          <a:bodyPr anchor="b">
            <a:normAutofit/>
          </a:bodyPr>
          <a:lstStyle>
            <a:lvl1pPr algn="l">
              <a:defRPr sz="2600" b="1" cap="none" spc="20" baseline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6600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89"/>
          <p:cNvSpPr/>
          <p:nvPr/>
        </p:nvSpPr>
        <p:spPr>
          <a:xfrm>
            <a:off x="149352" y="137160"/>
            <a:ext cx="8869680" cy="6583680"/>
          </a:xfrm>
          <a:prstGeom prst="rect">
            <a:avLst/>
          </a:prstGeom>
          <a:noFill/>
          <a:ln w="19050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1123" y="6312408"/>
            <a:ext cx="34817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tabLst>
          <a:tab pos="3830638" algn="l"/>
        </a:tabLst>
        <a:defRPr sz="3600" b="1" kern="1200" cap="none" spc="50">
          <a:ln w="13335" cmpd="sng">
            <a:solidFill>
              <a:schemeClr val="accent1">
                <a:lumMod val="50000"/>
              </a:schemeClr>
            </a:solidFill>
            <a:prstDash val="solid"/>
          </a:ln>
          <a:solidFill>
            <a:schemeClr val="accent6">
              <a:tint val="1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28600" y="1988840"/>
            <a:ext cx="4419600" cy="1237856"/>
          </a:xfrm>
        </p:spPr>
        <p:txBody>
          <a:bodyPr/>
          <a:lstStyle/>
          <a:p>
            <a:r>
              <a:rPr lang="ru-RU" dirty="0" smtClean="0"/>
              <a:t>Создание игры на </a:t>
            </a:r>
            <a:r>
              <a:rPr lang="en-US" dirty="0" smtClean="0"/>
              <a:t>Python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28600" y="3212976"/>
            <a:ext cx="4419600" cy="1728192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/>
              <a:t>Выполнил:</a:t>
            </a:r>
          </a:p>
          <a:p>
            <a:r>
              <a:rPr lang="ru-RU" dirty="0" smtClean="0"/>
              <a:t>Гревцев Даниил, ученик 10-го класса</a:t>
            </a:r>
          </a:p>
          <a:p>
            <a:r>
              <a:rPr lang="ru-RU" dirty="0" smtClean="0"/>
              <a:t>Руководитель:</a:t>
            </a:r>
          </a:p>
          <a:p>
            <a:r>
              <a:rPr lang="ru-RU" dirty="0" smtClean="0"/>
              <a:t>Пьянкова Лариса Владимировна,</a:t>
            </a:r>
          </a:p>
          <a:p>
            <a:r>
              <a:rPr lang="ru-RU" dirty="0" smtClean="0"/>
              <a:t>Учитель информатики</a:t>
            </a:r>
            <a:endParaRPr lang="ru-RU" dirty="0"/>
          </a:p>
        </p:txBody>
      </p:sp>
      <p:sp>
        <p:nvSpPr>
          <p:cNvPr id="4" name="TextBox 3"/>
          <p:cNvSpPr txBox="1">
            <a:spLocks/>
          </p:cNvSpPr>
          <p:nvPr/>
        </p:nvSpPr>
        <p:spPr>
          <a:xfrm>
            <a:off x="2007901" y="107340"/>
            <a:ext cx="5128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ЧОУ </a:t>
            </a:r>
            <a:r>
              <a:rPr lang="en-US" dirty="0" smtClean="0"/>
              <a:t>“</a:t>
            </a:r>
            <a:r>
              <a:rPr lang="ru-RU" dirty="0" smtClean="0"/>
              <a:t>Православная школа</a:t>
            </a:r>
            <a:r>
              <a:rPr lang="en-US" dirty="0" smtClean="0"/>
              <a:t> </a:t>
            </a:r>
            <a:r>
              <a:rPr lang="ru-RU" dirty="0" smtClean="0"/>
              <a:t>во имя Святой Троицы</a:t>
            </a:r>
            <a:r>
              <a:rPr lang="en-US" dirty="0" smtClean="0"/>
              <a:t>”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60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652934"/>
          </a:xfrm>
        </p:spPr>
        <p:txBody>
          <a:bodyPr/>
          <a:lstStyle/>
          <a:p>
            <a:r>
              <a:rPr lang="ru-RU" dirty="0" err="1" smtClean="0"/>
              <a:t>Хоррор</a:t>
            </a:r>
            <a:endParaRPr lang="ru-RU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191704"/>
            <a:ext cx="7945856" cy="4469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376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652934"/>
          </a:xfrm>
        </p:spPr>
        <p:txBody>
          <a:bodyPr/>
          <a:lstStyle/>
          <a:p>
            <a:r>
              <a:rPr lang="ru-RU" dirty="0" smtClean="0"/>
              <a:t>Головоломка</a:t>
            </a:r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07" y="1412776"/>
            <a:ext cx="8166984" cy="4032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376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dirty="0"/>
              <a:t>Исследование влияния игр </a:t>
            </a:r>
            <a:br>
              <a:rPr lang="ru-RU" dirty="0"/>
            </a:br>
            <a:r>
              <a:rPr lang="ru-RU" dirty="0"/>
              <a:t>на человека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68760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Как сообщает издание </a:t>
            </a:r>
            <a:r>
              <a:rPr lang="ru-RU" dirty="0" err="1"/>
              <a:t>Knowable</a:t>
            </a:r>
            <a:r>
              <a:rPr lang="ru-RU" dirty="0"/>
              <a:t> </a:t>
            </a:r>
            <a:r>
              <a:rPr lang="ru-RU" dirty="0" err="1"/>
              <a:t>Magazine</a:t>
            </a:r>
            <a:r>
              <a:rPr lang="ru-RU" dirty="0"/>
              <a:t>, некоторые типы видеоигр могут улучшить работу мозга при выполнении узкого набора задач.</a:t>
            </a:r>
          </a:p>
        </p:txBody>
      </p:sp>
      <p:pic>
        <p:nvPicPr>
          <p:cNvPr id="11266" name="Picture 2" descr="https://avatars.mds.yandex.net/i?id=1f47fe2187dd0e6f39bbe9912c538134-5911249-images-thumbs&amp;n=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136" y="3001626"/>
            <a:ext cx="6660232" cy="3330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199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dirty="0" smtClean="0"/>
              <a:t>Исследование влияния игр </a:t>
            </a:r>
            <a:br>
              <a:rPr lang="ru-RU" dirty="0" smtClean="0"/>
            </a:br>
            <a:r>
              <a:rPr lang="ru-RU" dirty="0" smtClean="0"/>
              <a:t>на человека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3250704" cy="452596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Изначально </a:t>
            </a:r>
            <a:r>
              <a:rPr lang="ru-RU" dirty="0"/>
              <a:t>данные о том, что это возможно, были получены на основании тестирования </a:t>
            </a:r>
            <a:r>
              <a:rPr lang="ru-RU" dirty="0" err="1"/>
              <a:t>шутеров</a:t>
            </a:r>
            <a:r>
              <a:rPr lang="ru-RU" dirty="0"/>
              <a:t>. То, что часто критикуемые «</a:t>
            </a:r>
            <a:r>
              <a:rPr lang="ru-RU" dirty="0" err="1"/>
              <a:t>стрелялки</a:t>
            </a:r>
            <a:r>
              <a:rPr lang="ru-RU" dirty="0"/>
              <a:t>» могут принести пользу, заметил студент Шон </a:t>
            </a:r>
            <a:r>
              <a:rPr lang="ru-RU" dirty="0" smtClean="0"/>
              <a:t>Грин.</a:t>
            </a:r>
            <a:endParaRPr lang="ru-RU" dirty="0"/>
          </a:p>
        </p:txBody>
      </p:sp>
      <p:pic>
        <p:nvPicPr>
          <p:cNvPr id="10242" name="Picture 2" descr="https://resize-v3.pubpub.org/eyJidWNrZXQiOiJhc3NldHMucHVicHViLm9yZyIsImtleSI6IjU4MmViejN3LzcxNTcxMjU3OTY0NTY3LmpwZyIsImVkaXRzIjp7InJlc2l6ZSI6eyJ3aWR0aCI6ODAwLCJmaXQiOiJpbnNpZGUiLCJ3aXRob3V0RW5sYXJnZW1lbnQiOnRydWV9fX0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1484784"/>
            <a:ext cx="3473963" cy="4650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34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dirty="0" smtClean="0"/>
              <a:t>Практическая часть.</a:t>
            </a:r>
            <a:br>
              <a:rPr lang="ru-RU" dirty="0" smtClean="0"/>
            </a:br>
            <a:r>
              <a:rPr lang="ru-RU" dirty="0" smtClean="0"/>
              <a:t>Подготовка к написанию кода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96752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Для создания игры нужно выбрать библиотеку, в моём случае это </a:t>
            </a:r>
            <a:r>
              <a:rPr lang="en-US" dirty="0" smtClean="0"/>
              <a:t>Pygame</a:t>
            </a:r>
            <a:r>
              <a:rPr lang="ru-RU" dirty="0" smtClean="0"/>
              <a:t>. Поэтому для начала нужно установить сам язык программирования, а затем </a:t>
            </a:r>
            <a:r>
              <a:rPr lang="en-US" dirty="0" smtClean="0"/>
              <a:t>Pygame.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12290" name="Picture 2" descr="https://sun9-27.userapi.com/impg/a7Yjh-QVw-wKs-PX-FElfzSlR6Bcx0HZc84_mQ/VEMJMfUMOrg.jpg?size=1920x1080&amp;quality=96&amp;sign=5057031abff873677a6263171d02e3fa&amp;type=albu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969290"/>
            <a:ext cx="6360641" cy="357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664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415205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Установив сам язык программирования, открываем приложение “</a:t>
            </a:r>
            <a:r>
              <a:rPr lang="en-US" dirty="0"/>
              <a:t>IDLE</a:t>
            </a:r>
            <a:r>
              <a:rPr lang="ru-RU" dirty="0"/>
              <a:t> (</a:t>
            </a:r>
            <a:r>
              <a:rPr lang="en-US" dirty="0"/>
              <a:t>Python</a:t>
            </a:r>
            <a:r>
              <a:rPr lang="ru-RU" dirty="0"/>
              <a:t> 3.11 64-</a:t>
            </a:r>
            <a:r>
              <a:rPr lang="en-US" dirty="0"/>
              <a:t>bit</a:t>
            </a:r>
            <a:r>
              <a:rPr lang="ru-RU" dirty="0"/>
              <a:t>)”, в нём будет все происходить, ведь это и есть компилятор. </a:t>
            </a:r>
          </a:p>
        </p:txBody>
      </p:sp>
      <p:pic>
        <p:nvPicPr>
          <p:cNvPr id="14338" name="Picture 2" descr="https://sun9-53.userapi.com/impg/6WpWFtnPw6g6PWAL4tAqOtyQGj0p5WneJHauAg/vSM00Sn6tVs.jpg?size=1066x579&amp;quality=96&amp;sign=5bf830882998246fdbf2359741e10d5a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44824"/>
            <a:ext cx="7872809" cy="427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722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652934"/>
          </a:xfrm>
        </p:spPr>
        <p:txBody>
          <a:bodyPr/>
          <a:lstStyle/>
          <a:p>
            <a:r>
              <a:rPr lang="ru-RU" dirty="0" smtClean="0"/>
              <a:t>Установка </a:t>
            </a:r>
            <a:r>
              <a:rPr lang="en-US" dirty="0" smtClean="0"/>
              <a:t>Pygame</a:t>
            </a:r>
            <a:endParaRPr lang="ru-RU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48445"/>
            <a:ext cx="8229600" cy="3965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242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83778"/>
            <a:ext cx="8229600" cy="652934"/>
          </a:xfrm>
        </p:spPr>
        <p:txBody>
          <a:bodyPr/>
          <a:lstStyle/>
          <a:p>
            <a:r>
              <a:rPr lang="ru-RU" dirty="0" smtClean="0"/>
              <a:t>Начало кода</a:t>
            </a:r>
            <a:endParaRPr lang="ru-RU" dirty="0"/>
          </a:p>
        </p:txBody>
      </p:sp>
      <p:pic>
        <p:nvPicPr>
          <p:cNvPr id="1026" name="Picture 2" descr="https://sun9-79.userapi.com/impg/sYZfV8XCuyB0d_RxwfSuchfcmYjKfnrVNCrn7w/I5IN13XC3Oo.jpg?size=1197x744&amp;quality=96&amp;sign=1fefa1ee48bb29600f6dac116ac3876c&amp;type=albu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58" y="1052736"/>
            <a:ext cx="8538413" cy="5307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444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-464294"/>
            <a:ext cx="8229600" cy="1949078"/>
          </a:xfrm>
        </p:spPr>
        <p:txBody>
          <a:bodyPr>
            <a:normAutofit/>
          </a:bodyPr>
          <a:lstStyle/>
          <a:p>
            <a:r>
              <a:rPr lang="ru-RU" dirty="0" smtClean="0"/>
              <a:t>Создание </a:t>
            </a:r>
            <a:r>
              <a:rPr lang="ru-RU" dirty="0" smtClean="0"/>
              <a:t>функций. </a:t>
            </a:r>
            <a:r>
              <a:rPr lang="ru-RU" dirty="0" smtClean="0"/>
              <a:t>Функция, показывающая экран в конце игры</a:t>
            </a:r>
            <a:endParaRPr lang="ru-RU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700808"/>
            <a:ext cx="8589787" cy="36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323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-171400"/>
            <a:ext cx="8229600" cy="1512168"/>
          </a:xfrm>
        </p:spPr>
        <p:txBody>
          <a:bodyPr>
            <a:normAutofit/>
          </a:bodyPr>
          <a:lstStyle/>
          <a:p>
            <a:r>
              <a:rPr lang="ru-RU" dirty="0" smtClean="0"/>
              <a:t>Создание классов </a:t>
            </a:r>
            <a:r>
              <a:rPr lang="ru-RU" dirty="0" smtClean="0"/>
              <a:t>объектов.</a:t>
            </a:r>
            <a:br>
              <a:rPr lang="ru-RU" dirty="0" smtClean="0"/>
            </a:br>
            <a:r>
              <a:rPr lang="ru-RU" dirty="0" smtClean="0"/>
              <a:t>Класс улучшений</a:t>
            </a:r>
            <a:endParaRPr lang="ru-RU" dirty="0"/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484784"/>
            <a:ext cx="8345610" cy="4549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482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521296"/>
            <a:ext cx="8435280" cy="63367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b="1" dirty="0"/>
              <a:t>Гипотеза: </a:t>
            </a:r>
            <a:r>
              <a:rPr lang="ru-RU" dirty="0"/>
              <a:t>на языке программирования </a:t>
            </a:r>
            <a:r>
              <a:rPr lang="en-US" dirty="0"/>
              <a:t>Python</a:t>
            </a:r>
            <a:r>
              <a:rPr lang="ru-RU" dirty="0"/>
              <a:t> игру создать довольно просто.</a:t>
            </a:r>
          </a:p>
          <a:p>
            <a:pPr marL="0" indent="0">
              <a:buNone/>
            </a:pPr>
            <a:r>
              <a:rPr lang="ru-RU" b="1" dirty="0"/>
              <a:t>Цель:</a:t>
            </a:r>
            <a:r>
              <a:rPr lang="ru-RU" dirty="0"/>
              <a:t> создать игру на языке программирования  </a:t>
            </a:r>
            <a:r>
              <a:rPr lang="en-US" dirty="0"/>
              <a:t>Python </a:t>
            </a:r>
            <a:r>
              <a:rPr lang="ru-RU" dirty="0"/>
              <a:t>с помощью библиотеки </a:t>
            </a:r>
            <a:r>
              <a:rPr lang="en-US" dirty="0"/>
              <a:t>pygame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b="1" dirty="0"/>
              <a:t>Объект: </a:t>
            </a:r>
            <a:r>
              <a:rPr lang="ru-RU" dirty="0"/>
              <a:t>язык программирования </a:t>
            </a:r>
            <a:r>
              <a:rPr lang="en-US" dirty="0"/>
              <a:t>Python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b="1" dirty="0"/>
              <a:t>Предмет: </a:t>
            </a:r>
            <a:r>
              <a:rPr lang="ru-RU" dirty="0"/>
              <a:t>игра</a:t>
            </a:r>
          </a:p>
          <a:p>
            <a:pPr marL="0" indent="0">
              <a:buNone/>
            </a:pPr>
            <a:r>
              <a:rPr lang="ru-RU" b="1" dirty="0"/>
              <a:t>Задачи работы: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1.	Проанализировать литературные источники, связанные с языком программирования Python.</a:t>
            </a:r>
          </a:p>
          <a:p>
            <a:pPr marL="0" indent="0">
              <a:buNone/>
            </a:pPr>
            <a:r>
              <a:rPr lang="ru-RU" dirty="0"/>
              <a:t>2.	Описать процесс создания игры на языке программирования Python. </a:t>
            </a:r>
          </a:p>
          <a:p>
            <a:pPr marL="0" indent="0">
              <a:buNone/>
            </a:pPr>
            <a:r>
              <a:rPr lang="ru-RU" dirty="0"/>
              <a:t>3.	Создать игру на языке программирования Python.</a:t>
            </a:r>
          </a:p>
          <a:p>
            <a:pPr marL="0" indent="0">
              <a:buNone/>
            </a:pPr>
            <a:r>
              <a:rPr lang="ru-RU" dirty="0"/>
              <a:t>4.	Протестировать свою игру.</a:t>
            </a:r>
          </a:p>
          <a:p>
            <a:pPr marL="0" indent="0">
              <a:buNone/>
            </a:pPr>
            <a:r>
              <a:rPr lang="ru-RU" b="1" dirty="0" smtClean="0"/>
              <a:t>Конечный </a:t>
            </a:r>
            <a:r>
              <a:rPr lang="ru-RU" b="1" dirty="0"/>
              <a:t>продукт</a:t>
            </a:r>
            <a:r>
              <a:rPr lang="ru-RU" dirty="0"/>
              <a:t>: игра на языке программирования </a:t>
            </a:r>
            <a:r>
              <a:rPr lang="en-US" dirty="0" smtClean="0"/>
              <a:t>Python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285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652934"/>
          </a:xfrm>
        </p:spPr>
        <p:txBody>
          <a:bodyPr/>
          <a:lstStyle/>
          <a:p>
            <a:r>
              <a:rPr lang="ru-RU" dirty="0" smtClean="0"/>
              <a:t>Загрузка графики</a:t>
            </a:r>
            <a:endParaRPr lang="ru-RU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31" y="1124744"/>
            <a:ext cx="8489541" cy="4616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9505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652934"/>
          </a:xfrm>
        </p:spPr>
        <p:txBody>
          <a:bodyPr/>
          <a:lstStyle/>
          <a:p>
            <a:r>
              <a:rPr lang="ru-RU" dirty="0" smtClean="0"/>
              <a:t>Загрузка </a:t>
            </a:r>
            <a:r>
              <a:rPr lang="ru-RU" dirty="0" err="1" smtClean="0"/>
              <a:t>анимаций</a:t>
            </a:r>
            <a:endParaRPr lang="ru-RU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549" y="1268412"/>
            <a:ext cx="8333915" cy="4968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084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99802"/>
            <a:ext cx="8229600" cy="1084982"/>
          </a:xfrm>
        </p:spPr>
        <p:txBody>
          <a:bodyPr>
            <a:noAutofit/>
          </a:bodyPr>
          <a:lstStyle/>
          <a:p>
            <a:r>
              <a:rPr lang="ru-RU" dirty="0" smtClean="0"/>
              <a:t>Загрузка изображений улучшений и музыки</a:t>
            </a:r>
            <a:endParaRPr lang="ru-RU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05392"/>
            <a:ext cx="8229600" cy="4459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2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68760"/>
            <a:ext cx="8185365" cy="4192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552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7794"/>
            <a:ext cx="8229600" cy="652934"/>
          </a:xfrm>
        </p:spPr>
        <p:txBody>
          <a:bodyPr/>
          <a:lstStyle/>
          <a:p>
            <a:r>
              <a:rPr lang="ru-RU" dirty="0" smtClean="0"/>
              <a:t>Цикл игры</a:t>
            </a:r>
            <a:endParaRPr lang="ru-RU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34" y="1052736"/>
            <a:ext cx="8448938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858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652934"/>
          </a:xfrm>
        </p:spPr>
        <p:txBody>
          <a:bodyPr/>
          <a:lstStyle/>
          <a:p>
            <a:r>
              <a:rPr lang="ru-RU" dirty="0" smtClean="0"/>
              <a:t>Создание приложения. Инструкция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124744"/>
            <a:ext cx="8229600" cy="5328592"/>
          </a:xfrm>
        </p:spPr>
        <p:txBody>
          <a:bodyPr>
            <a:normAutofit fontScale="92500"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ru-RU" dirty="0"/>
              <a:t>Запускаем командную </a:t>
            </a:r>
            <a:r>
              <a:rPr lang="ru-RU" dirty="0" smtClean="0"/>
              <a:t>строку.</a:t>
            </a:r>
            <a:endParaRPr lang="ru-RU" dirty="0"/>
          </a:p>
          <a:p>
            <a:pPr marL="457200" lvl="0" indent="-457200">
              <a:buFont typeface="+mj-lt"/>
              <a:buAutoNum type="arabicPeriod"/>
            </a:pPr>
            <a:r>
              <a:rPr lang="ru-RU" dirty="0"/>
              <a:t>Устанавливаем специальную библиотеку, которая нам </a:t>
            </a:r>
            <a:r>
              <a:rPr lang="ru-RU" dirty="0" smtClean="0"/>
              <a:t>поможет. Она называется </a:t>
            </a:r>
            <a:r>
              <a:rPr lang="en-US" dirty="0" err="1" smtClean="0"/>
              <a:t>Pyinstaller</a:t>
            </a:r>
            <a:r>
              <a:rPr lang="ru-RU" dirty="0" smtClean="0"/>
              <a:t>. 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dirty="0" smtClean="0"/>
              <a:t>Дальше</a:t>
            </a:r>
            <a:r>
              <a:rPr lang="ru-RU" dirty="0"/>
              <a:t>, тут же указываем папку, в которой находится </a:t>
            </a:r>
            <a:r>
              <a:rPr lang="ru-RU" dirty="0" smtClean="0"/>
              <a:t>игра.</a:t>
            </a:r>
            <a:endParaRPr lang="ru-RU" dirty="0"/>
          </a:p>
          <a:p>
            <a:pPr marL="457200" lvl="0" indent="-457200">
              <a:buFont typeface="+mj-lt"/>
              <a:buAutoNum type="arabicPeriod"/>
            </a:pPr>
            <a:r>
              <a:rPr lang="ru-RU" dirty="0" smtClean="0"/>
              <a:t>Создаём папку с приложением, используя команду</a:t>
            </a:r>
            <a:r>
              <a:rPr lang="ru-RU" dirty="0"/>
              <a:t>: “</a:t>
            </a:r>
            <a:r>
              <a:rPr lang="en-US" dirty="0" err="1"/>
              <a:t>pyinstaller</a:t>
            </a:r>
            <a:r>
              <a:rPr lang="en-US" dirty="0"/>
              <a:t> my</a:t>
            </a:r>
            <a:r>
              <a:rPr lang="ru-RU" dirty="0"/>
              <a:t>_</a:t>
            </a:r>
            <a:r>
              <a:rPr lang="en-US" dirty="0"/>
              <a:t>game</a:t>
            </a:r>
            <a:r>
              <a:rPr lang="ru-RU" dirty="0"/>
              <a:t>_</a:t>
            </a:r>
            <a:r>
              <a:rPr lang="en-US" dirty="0"/>
              <a:t>is</a:t>
            </a:r>
            <a:r>
              <a:rPr lang="ru-RU" dirty="0"/>
              <a:t>_</a:t>
            </a:r>
            <a:r>
              <a:rPr lang="en-US" dirty="0"/>
              <a:t>shooter</a:t>
            </a:r>
            <a:r>
              <a:rPr lang="ru-RU" dirty="0"/>
              <a:t>_</a:t>
            </a:r>
            <a:r>
              <a:rPr lang="en-US" dirty="0"/>
              <a:t>v</a:t>
            </a:r>
            <a:r>
              <a:rPr lang="ru-RU" dirty="0"/>
              <a:t>3.</a:t>
            </a:r>
            <a:r>
              <a:rPr lang="en-US" dirty="0" err="1"/>
              <a:t>py</a:t>
            </a:r>
            <a:r>
              <a:rPr lang="ru-RU" dirty="0"/>
              <a:t>”.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dirty="0"/>
              <a:t>Ждём, пока закончится загрузка. После её окончания в папке, где находился скрипт с игрой, создадутся две другие папки, одна из которых нам интересна. Она называется “</a:t>
            </a:r>
            <a:r>
              <a:rPr lang="en-US" dirty="0" err="1"/>
              <a:t>dist</a:t>
            </a:r>
            <a:r>
              <a:rPr lang="ru-RU" dirty="0"/>
              <a:t>”.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dirty="0"/>
              <a:t>Переходим в эту папку.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dirty="0"/>
              <a:t>Здесь мы видим папку с названием игры, внутри которой нужный нам файл, но при запуске этого файла игра вылетает.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dirty="0"/>
              <a:t>Чтобы исправить эту ошибку, достаточно перенести туда, где находится файл, папки, в которых хранятся </a:t>
            </a:r>
            <a:r>
              <a:rPr lang="ru-RU" dirty="0" smtClean="0"/>
              <a:t>все файлы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339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4888" y="332656"/>
            <a:ext cx="8229600" cy="652934"/>
          </a:xfrm>
        </p:spPr>
        <p:txBody>
          <a:bodyPr/>
          <a:lstStyle/>
          <a:p>
            <a:pPr algn="ctr"/>
            <a:r>
              <a:rPr lang="ru-RU" dirty="0" smtClean="0"/>
              <a:t>Выводы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052736"/>
            <a:ext cx="8435280" cy="5688632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ru-RU" dirty="0" smtClean="0"/>
              <a:t>    В </a:t>
            </a:r>
            <a:r>
              <a:rPr lang="ru-RU" dirty="0"/>
              <a:t>данном проекте я рассмотрел историю создания языка программирования </a:t>
            </a:r>
            <a:r>
              <a:rPr lang="en-US" dirty="0"/>
              <a:t>Python</a:t>
            </a:r>
            <a:r>
              <a:rPr lang="ru-RU" dirty="0"/>
              <a:t>, смог понять его особенности, рассмотреть синтаксис и семантику.</a:t>
            </a:r>
          </a:p>
          <a:p>
            <a:pPr marL="0" indent="0" algn="just">
              <a:buNone/>
            </a:pPr>
            <a:r>
              <a:rPr lang="ru-RU" dirty="0" smtClean="0"/>
              <a:t>    Я </a:t>
            </a:r>
            <a:r>
              <a:rPr lang="ru-RU" dirty="0"/>
              <a:t>узнал о различных видах игр, узнал о том, что они могут развивать.</a:t>
            </a:r>
          </a:p>
          <a:p>
            <a:pPr marL="0" indent="0" algn="just">
              <a:buNone/>
            </a:pPr>
            <a:r>
              <a:rPr lang="ru-RU" dirty="0" smtClean="0"/>
              <a:t>    В </a:t>
            </a:r>
            <a:r>
              <a:rPr lang="ru-RU" dirty="0"/>
              <a:t>подробностях попытался разобраться в библиотеке </a:t>
            </a:r>
            <a:r>
              <a:rPr lang="en-US" dirty="0"/>
              <a:t>Pygame</a:t>
            </a:r>
            <a:r>
              <a:rPr lang="ru-RU" dirty="0"/>
              <a:t>, при этом создав свою первую игру. У этой библиотеки очень много полезных функций, связанных с работой над текстом, изображениями, над движением объектов, над их </a:t>
            </a:r>
            <a:r>
              <a:rPr lang="ru-RU" dirty="0" smtClean="0"/>
              <a:t>перемещением</a:t>
            </a:r>
            <a:r>
              <a:rPr lang="ru-RU" dirty="0"/>
              <a:t>, взаимодействием и так далее. Всё это будет очень увлекательно как начинающему пользователю, так и продвинутому специалисту.</a:t>
            </a:r>
          </a:p>
          <a:p>
            <a:pPr marL="0" indent="0" algn="just">
              <a:buNone/>
            </a:pPr>
            <a:r>
              <a:rPr lang="ru-RU" dirty="0"/>
              <a:t> </a:t>
            </a:r>
            <a:r>
              <a:rPr lang="ru-RU" dirty="0" smtClean="0"/>
              <a:t>   Я </a:t>
            </a:r>
            <a:r>
              <a:rPr lang="ru-RU" dirty="0"/>
              <a:t>считаю, что смог выполнить поставленные задачи, достигнув нужной цели, путём создания игры и анализа интересующего меня языка программирования. </a:t>
            </a:r>
          </a:p>
          <a:p>
            <a:pPr marL="0" indent="0" algn="just">
              <a:buNone/>
            </a:pPr>
            <a:r>
              <a:rPr lang="ru-RU" dirty="0" smtClean="0"/>
              <a:t>    Гипотеза </a:t>
            </a:r>
            <a:r>
              <a:rPr lang="ru-RU" dirty="0"/>
              <a:t>не подтвердилась, потому что я считаю, что для того, чтобы создать игру, даже самую простейшую, нужно приложить много усилий и стараний. Её невозможно создать, не разбираясь в значениях функций языка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81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trafaret-decor.ru/sites/default/files/2022-08/funny/x8.jpg.pagespeed.ic.VcApSyLI5J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9144000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0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История </a:t>
            </a:r>
            <a:r>
              <a:rPr lang="en-US" dirty="0" smtClean="0"/>
              <a:t>Python</a:t>
            </a:r>
            <a:endParaRPr lang="ru-RU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2501" y="1196752"/>
            <a:ext cx="4525963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467544" y="1499114"/>
            <a:ext cx="352839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Python </a:t>
            </a:r>
            <a:r>
              <a:rPr lang="ru-RU" sz="2400" dirty="0"/>
              <a:t>- это интерпретируемый язык программирования высокого уровня с динамической типизацией. Язык Python поддерживает различные виды </a:t>
            </a:r>
            <a:r>
              <a:rPr lang="ru-RU" sz="2400" dirty="0" smtClean="0"/>
              <a:t>программирования</a:t>
            </a:r>
            <a:r>
              <a:rPr lang="en-US" sz="2400" dirty="0"/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8702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332656"/>
            <a:ext cx="8003232" cy="18288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В конце 1980-х годов сотрудником голландского национального института математики и информатики GWI Гвидо ван Россумом (Guido van Rossum) была предложена идея создания нового языка </a:t>
            </a:r>
            <a:r>
              <a:rPr lang="ru-RU" dirty="0" smtClean="0"/>
              <a:t>программирования…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114852"/>
            <a:ext cx="7776864" cy="4374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417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652934"/>
          </a:xfrm>
        </p:spPr>
        <p:txBody>
          <a:bodyPr/>
          <a:lstStyle/>
          <a:p>
            <a:r>
              <a:rPr lang="ru-RU" dirty="0" smtClean="0"/>
              <a:t>Синтаксис и семантика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свою очередь Python - очень компактный язык программирования, краткий синтаксис прост, но при этом очень продуктивен. Программы на Python намного короче написанного кода на других современных языках программирования.</a:t>
            </a:r>
          </a:p>
        </p:txBody>
      </p:sp>
      <p:pic>
        <p:nvPicPr>
          <p:cNvPr id="3074" name="Picture 2" descr="https://avatars.mds.yandex.net/i?id=35a1126fc06d65ab2c85968ee1e2775b2d35a624-9181118-images-thumbs&amp;n=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60" y="3069299"/>
            <a:ext cx="4968044" cy="3312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1775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83778"/>
            <a:ext cx="8229600" cy="652934"/>
          </a:xfrm>
        </p:spPr>
        <p:txBody>
          <a:bodyPr/>
          <a:lstStyle/>
          <a:p>
            <a:r>
              <a:rPr lang="ru-RU" dirty="0" smtClean="0"/>
              <a:t>Библиотеки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991269"/>
            <a:ext cx="8229600" cy="207769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Библиотека — это готовый набор функций и объектов для какого-либо языка программирования. Обычно такие наборы объединены назначением или сферой использования, например математические библиотеки или </a:t>
            </a:r>
            <a:r>
              <a:rPr lang="ru-RU" dirty="0" smtClean="0"/>
              <a:t>веб-библиотеки.</a:t>
            </a:r>
            <a:endParaRPr lang="ru-RU" dirty="0"/>
          </a:p>
        </p:txBody>
      </p:sp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3068960"/>
            <a:ext cx="6228184" cy="3503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88020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652934"/>
          </a:xfrm>
        </p:spPr>
        <p:txBody>
          <a:bodyPr/>
          <a:lstStyle/>
          <a:p>
            <a:r>
              <a:rPr lang="ru-RU" dirty="0" smtClean="0"/>
              <a:t>Жанры игр. </a:t>
            </a:r>
            <a:r>
              <a:rPr lang="ru-RU" dirty="0" err="1" smtClean="0"/>
              <a:t>Шутер</a:t>
            </a:r>
            <a:endParaRPr lang="ru-RU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268760"/>
            <a:ext cx="8064896" cy="5040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442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652934"/>
          </a:xfrm>
        </p:spPr>
        <p:txBody>
          <a:bodyPr/>
          <a:lstStyle/>
          <a:p>
            <a:r>
              <a:rPr lang="ru-RU" dirty="0" err="1" smtClean="0"/>
              <a:t>Файтинг</a:t>
            </a:r>
            <a:endParaRPr lang="ru-RU" dirty="0"/>
          </a:p>
        </p:txBody>
      </p:sp>
      <p:pic>
        <p:nvPicPr>
          <p:cNvPr id="6146" name="Picture 2" descr="https://avatars.mds.yandex.net/i?id=72117b51d9ebcd630f3e9a95ff8f9ff6290d06c9-9240324-images-thumbs&amp;n=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1196752"/>
            <a:ext cx="8412425" cy="473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36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652934"/>
          </a:xfrm>
        </p:spPr>
        <p:txBody>
          <a:bodyPr/>
          <a:lstStyle/>
          <a:p>
            <a:r>
              <a:rPr lang="ru-RU" dirty="0" err="1" smtClean="0"/>
              <a:t>Платформер</a:t>
            </a:r>
            <a:endParaRPr lang="ru-RU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40" y="1412776"/>
            <a:ext cx="8208912" cy="41044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376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Паркет">
  <a:themeElements>
    <a:clrScheme name="Паркет">
      <a:dk1>
        <a:sysClr val="windowText" lastClr="000000"/>
      </a:dk1>
      <a:lt1>
        <a:sysClr val="window" lastClr="FFFFFF"/>
      </a:lt1>
      <a:dk2>
        <a:srgbClr val="1D3641"/>
      </a:dk2>
      <a:lt2>
        <a:srgbClr val="DFE6D0"/>
      </a:lt2>
      <a:accent1>
        <a:srgbClr val="759AA5"/>
      </a:accent1>
      <a:accent2>
        <a:srgbClr val="CFC60D"/>
      </a:accent2>
      <a:accent3>
        <a:srgbClr val="99987F"/>
      </a:accent3>
      <a:accent4>
        <a:srgbClr val="90AC97"/>
      </a:accent4>
      <a:accent5>
        <a:srgbClr val="FFAD1C"/>
      </a:accent5>
      <a:accent6>
        <a:srgbClr val="B9AB6F"/>
      </a:accent6>
      <a:hlink>
        <a:srgbClr val="66AACD"/>
      </a:hlink>
      <a:folHlink>
        <a:srgbClr val="809DB3"/>
      </a:folHlink>
    </a:clrScheme>
    <a:fontScheme name="Обычная">
      <a:maj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аркет">
      <a:fillStyleLst>
        <a:solidFill>
          <a:schemeClr val="phClr"/>
        </a:solidFill>
        <a:gradFill rotWithShape="1">
          <a:gsLst>
            <a:gs pos="0">
              <a:schemeClr val="phClr">
                <a:tint val="79000"/>
                <a:satMod val="180000"/>
              </a:schemeClr>
            </a:gs>
            <a:gs pos="65000">
              <a:schemeClr val="phClr">
                <a:tint val="52000"/>
                <a:satMod val="250000"/>
              </a:schemeClr>
            </a:gs>
            <a:gs pos="100000">
              <a:schemeClr val="phClr">
                <a:tint val="29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8700000"/>
            </a:lightRig>
          </a:scene3d>
          <a:sp3d contourW="12700" prstMaterial="dkEdge">
            <a:bevelT w="0" h="0" prst="relaxedInset"/>
            <a:contourClr>
              <a:schemeClr val="phClr">
                <a:shade val="65000"/>
                <a:satMod val="15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3200000"/>
            </a:lightRig>
          </a:scene3d>
          <a:sp3d prstMaterial="dkEdge">
            <a:bevelT w="63500" h="508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hade val="95000"/>
                <a:satMod val="200000"/>
              </a:schemeClr>
            </a:gs>
            <a:gs pos="53000">
              <a:schemeClr val="phClr">
                <a:shade val="60000"/>
                <a:satMod val="220000"/>
              </a:schemeClr>
            </a:gs>
            <a:gs pos="100000">
              <a:schemeClr val="phClr">
                <a:shade val="45000"/>
                <a:satMod val="22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3000"/>
                <a:shade val="97000"/>
                <a:satMod val="230000"/>
              </a:schemeClr>
            </a:gs>
            <a:gs pos="100000">
              <a:schemeClr val="phClr">
                <a:shade val="35000"/>
                <a:satMod val="250000"/>
              </a:schemeClr>
            </a:gs>
          </a:gsLst>
          <a:path path="circle">
            <a:fillToRect l="15000" t="50000" r="85000" b="6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Thatch</Template>
  <TotalTime>446</TotalTime>
  <Words>630</Words>
  <Application>Microsoft Office PowerPoint</Application>
  <PresentationFormat>Экран (4:3)</PresentationFormat>
  <Paragraphs>59</Paragraphs>
  <Slides>27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28" baseType="lpstr">
      <vt:lpstr>Паркет</vt:lpstr>
      <vt:lpstr>Создание игры на Python</vt:lpstr>
      <vt:lpstr>Презентация PowerPoint</vt:lpstr>
      <vt:lpstr>История Python</vt:lpstr>
      <vt:lpstr>Презентация PowerPoint</vt:lpstr>
      <vt:lpstr>Синтаксис и семантика</vt:lpstr>
      <vt:lpstr>Библиотеки</vt:lpstr>
      <vt:lpstr>Жанры игр. Шутер</vt:lpstr>
      <vt:lpstr>Файтинг</vt:lpstr>
      <vt:lpstr>Платформер</vt:lpstr>
      <vt:lpstr>Хоррор</vt:lpstr>
      <vt:lpstr>Головоломка</vt:lpstr>
      <vt:lpstr>Исследование влияния игр  на человека</vt:lpstr>
      <vt:lpstr>Исследование влияния игр  на человека</vt:lpstr>
      <vt:lpstr>Практическая часть. Подготовка к написанию кода игры</vt:lpstr>
      <vt:lpstr>Презентация PowerPoint</vt:lpstr>
      <vt:lpstr>Установка Pygame</vt:lpstr>
      <vt:lpstr>Начало кода</vt:lpstr>
      <vt:lpstr>Создание функций. Функция, показывающая экран в конце игры</vt:lpstr>
      <vt:lpstr>Создание классов объектов. Класс улучшений</vt:lpstr>
      <vt:lpstr>Загрузка графики</vt:lpstr>
      <vt:lpstr>Загрузка анимаций</vt:lpstr>
      <vt:lpstr>Загрузка изображений улучшений и музыки</vt:lpstr>
      <vt:lpstr>Презентация PowerPoint</vt:lpstr>
      <vt:lpstr>Цикл игры</vt:lpstr>
      <vt:lpstr>Создание приложения. Инструкция</vt:lpstr>
      <vt:lpstr>Выводы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игры на Python</dc:title>
  <dc:creator>Танюша</dc:creator>
  <cp:lastModifiedBy>Танюша</cp:lastModifiedBy>
  <cp:revision>26</cp:revision>
  <dcterms:created xsi:type="dcterms:W3CDTF">2023-05-14T03:14:02Z</dcterms:created>
  <dcterms:modified xsi:type="dcterms:W3CDTF">2023-05-17T11:34:23Z</dcterms:modified>
</cp:coreProperties>
</file>

<file path=docProps/thumbnail.jpeg>
</file>